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63" r:id="rId4"/>
    <p:sldId id="264" r:id="rId5"/>
    <p:sldId id="259" r:id="rId6"/>
    <p:sldId id="261" r:id="rId7"/>
    <p:sldId id="266" r:id="rId8"/>
    <p:sldId id="271" r:id="rId9"/>
    <p:sldId id="280" r:id="rId10"/>
    <p:sldId id="281" r:id="rId11"/>
    <p:sldId id="282" r:id="rId12"/>
    <p:sldId id="283" r:id="rId13"/>
    <p:sldId id="279" r:id="rId14"/>
    <p:sldId id="260" r:id="rId15"/>
    <p:sldId id="270" r:id="rId16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5FF"/>
    <a:srgbClr val="8F8FFF"/>
    <a:srgbClr val="B0B0FF"/>
    <a:srgbClr val="ECEBFB"/>
    <a:srgbClr val="D4D2F6"/>
    <a:srgbClr val="7030A0"/>
    <a:srgbClr val="CDCD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84" autoAdjust="0"/>
  </p:normalViewPr>
  <p:slideViewPr>
    <p:cSldViewPr>
      <p:cViewPr varScale="1">
        <p:scale>
          <a:sx n="139" d="100"/>
          <a:sy n="139" d="100"/>
        </p:scale>
        <p:origin x="1122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342B9-17A1-48B7-A370-94B4569BDC2F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C5E-935A-4966-9085-9CB23C2C80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026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5F3A9-8F8F-4782-B5EC-58D66E541BE1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3403A-FEE0-4B81-A6F2-A7BCDFE93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4755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3403A-FEE0-4B81-A6F2-A7BCDFE9382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690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3403A-FEE0-4B81-A6F2-A7BCDFE9382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714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B5CB-B421-4440-BC75-566F5C480BE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092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3403A-FEE0-4B81-A6F2-A7BCDFE9382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854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9ADF-E00C-4BB3-BB51-4D41277DC30E}" type="datetime1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AC1A-1844-4BC8-AB1C-8E1046B070B6}" type="datetime1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8C0A-1AA8-49DD-9D9C-F6699091874E}" type="datetime1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F9DE-8D5B-499A-9F54-F82459256393}" type="datetime1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5EC95-F6D7-4A89-B375-FE16F42C131A}" type="datetime1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A516-3FAA-446F-A07F-700DCAEA46AB}" type="datetime1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6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CE4E-2842-483C-B45B-C98F82F7FABE}" type="datetime1">
              <a:rPr lang="ru-RU" smtClean="0"/>
              <a:pPr/>
              <a:t>09.02.2021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C45B-B670-498E-8DB2-0E9492594884}" type="datetime1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07C6-DD5B-4E8B-9801-9B8A4D07801F}" type="datetime1">
              <a:rPr lang="ru-RU" smtClean="0"/>
              <a:pPr/>
              <a:t>09.02.2021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0F5F-3619-4EB2-8F62-D71372212523}" type="datetime1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0782-5DCD-4D13-9ADE-A15C3658B322}" type="datetime1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38119-FBA6-4E58-8C6E-2AC2803E1C22}" type="datetime1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26006" y="2193708"/>
            <a:ext cx="4050450" cy="1272050"/>
          </a:xfrm>
        </p:spPr>
        <p:txBody>
          <a:bodyPr>
            <a:noAutofit/>
          </a:bodyPr>
          <a:lstStyle/>
          <a:p>
            <a:pPr algn="l">
              <a:spcBef>
                <a:spcPts val="450"/>
              </a:spcBef>
            </a:pPr>
            <a:r>
              <a:rPr lang="ru-RU" sz="1350" dirty="0">
                <a:solidFill>
                  <a:schemeClr val="bg1"/>
                </a:solidFill>
                <a:latin typeface="Qanelas Light" panose="00000400000000000000" pitchFamily="50" charset="-52"/>
                <a:cs typeface="Gotham Pro" panose="02000503040000020004" pitchFamily="50" charset="0"/>
              </a:rPr>
              <a:t>эффективная информационная система поддержки построения индивидуальной стратегии развития и формирования персонального профиля компетенций обучающегося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38623" y="1599642"/>
            <a:ext cx="3834426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anelas SemiBold" panose="00000700000000000000" pitchFamily="50" charset="-52"/>
                <a:ea typeface="+mn-ea"/>
                <a:cs typeface="Gotham Pro" panose="02000503040000020004" pitchFamily="50" charset="0"/>
              </a:rPr>
              <a:t>«ОБРАЗОВАТЕЛЬНЫЙ </a:t>
            </a: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anelas SemiBold" panose="00000700000000000000" pitchFamily="50" charset="-52"/>
              <a:ea typeface="+mn-ea"/>
              <a:cs typeface="Gotham Pro" panose="02000503040000020004" pitchFamily="50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anelas SemiBold" panose="00000700000000000000" pitchFamily="50" charset="-52"/>
                <a:ea typeface="+mn-ea"/>
                <a:cs typeface="Gotham Pro" panose="02000503040000020004" pitchFamily="50" charset="0"/>
              </a:rPr>
              <a:t>НАВИГАТОР ШКОЛЬНИКА»</a:t>
            </a:r>
            <a:endParaRPr kumimoji="0" lang="ru-RU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anelas SemiBold" panose="00000700000000000000" pitchFamily="50" charset="-52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198741">
            <a:off x="2748944" y="-624418"/>
            <a:ext cx="8445938" cy="56362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1730" y="-571676"/>
            <a:ext cx="8437501" cy="5805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95" y="2067694"/>
            <a:ext cx="2478860" cy="93610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293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0F30536-607C-4381-A2DE-72ADD2ABD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3D5D7B9-521E-4E59-A4A2-D28F9148CD21}"/>
              </a:ext>
            </a:extLst>
          </p:cNvPr>
          <p:cNvSpPr/>
          <p:nvPr/>
        </p:nvSpPr>
        <p:spPr>
          <a:xfrm>
            <a:off x="-1" y="3046468"/>
            <a:ext cx="9144000" cy="242460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592071-9349-49F8-8845-7C6B5A90CCD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77162" y="-1148611"/>
            <a:ext cx="2354323" cy="24246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BD51FE-4C54-4B81-9FE3-6368486D6E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6158" y="885007"/>
            <a:ext cx="3930642" cy="2161461"/>
          </a:xfrm>
          <a:prstGeom prst="rect">
            <a:avLst/>
          </a:prstGeom>
          <a:ln w="38100">
            <a:solidFill>
              <a:srgbClr val="B0B0FF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66B20FC-4B04-474D-B363-09800909E5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31817" t="8579" r="17040" b="43683"/>
          <a:stretch/>
        </p:blipFill>
        <p:spPr>
          <a:xfrm>
            <a:off x="364262" y="885007"/>
            <a:ext cx="4114064" cy="2159999"/>
          </a:xfrm>
          <a:prstGeom prst="rect">
            <a:avLst/>
          </a:prstGeom>
          <a:ln w="38100">
            <a:solidFill>
              <a:srgbClr val="B0B0FF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98F7BA7-3134-4D0E-8EC2-3A9D33F5F5C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32439" t="7209" r="13496" b="39929"/>
          <a:stretch/>
        </p:blipFill>
        <p:spPr>
          <a:xfrm>
            <a:off x="2581404" y="2610891"/>
            <a:ext cx="3981190" cy="2293295"/>
          </a:xfrm>
          <a:prstGeom prst="rect">
            <a:avLst/>
          </a:prstGeom>
          <a:ln w="38100">
            <a:solidFill>
              <a:srgbClr val="B0B0FF"/>
            </a:solidFill>
          </a:ln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F0FD70E7-4E2C-47C3-A73E-19D9D62C2680}"/>
              </a:ext>
            </a:extLst>
          </p:cNvPr>
          <p:cNvSpPr txBox="1">
            <a:spLocks/>
          </p:cNvSpPr>
          <p:nvPr/>
        </p:nvSpPr>
        <p:spPr>
          <a:xfrm>
            <a:off x="1149449" y="102392"/>
            <a:ext cx="6460232" cy="5295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85783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100" b="1" dirty="0">
                <a:latin typeface="Qanelas" panose="00000500000000000000" pitchFamily="50" charset="-52"/>
                <a:cs typeface="Segoe UI" panose="020B0502040204020203" pitchFamily="34" charset="0"/>
              </a:rPr>
              <a:t>«Образовательный навигатор школьника»:</a:t>
            </a:r>
            <a:r>
              <a:rPr lang="ru-RU" sz="2000" b="1" dirty="0">
                <a:latin typeface="Qanelas" panose="00000500000000000000" pitchFamily="50" charset="-52"/>
                <a:cs typeface="Segoe UI" panose="020B0502040204020203" pitchFamily="34" charset="0"/>
              </a:rPr>
              <a:t/>
            </a:r>
            <a:br>
              <a:rPr lang="ru-RU" sz="2000" b="1" dirty="0">
                <a:latin typeface="Qanelas" panose="00000500000000000000" pitchFamily="50" charset="-52"/>
                <a:cs typeface="Segoe UI" panose="020B0502040204020203" pitchFamily="34" charset="0"/>
              </a:rPr>
            </a:br>
            <a:r>
              <a:rPr lang="ru-RU" sz="2000" b="1" dirty="0">
                <a:latin typeface="Qanelas" panose="00000500000000000000" pitchFamily="50" charset="-52"/>
                <a:cs typeface="Segoe UI" panose="020B0502040204020203" pitchFamily="34" charset="0"/>
              </a:rPr>
              <a:t>профиль ученика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119F6DF-7D0E-496D-9978-9648AA4A1768}"/>
              </a:ext>
            </a:extLst>
          </p:cNvPr>
          <p:cNvSpPr/>
          <p:nvPr/>
        </p:nvSpPr>
        <p:spPr>
          <a:xfrm>
            <a:off x="7073316" y="4946319"/>
            <a:ext cx="1072730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kern="0" dirty="0" err="1">
                <a:solidFill>
                  <a:srgbClr val="7575FF"/>
                </a:solidFill>
                <a:latin typeface="Qanelas Light" panose="00000400000000000000" pitchFamily="50" charset="-52"/>
                <a:cs typeface="Arial"/>
              </a:rPr>
              <a:t>edunavi.online</a:t>
            </a:r>
            <a:endParaRPr lang="ru-RU" sz="1100" kern="0" dirty="0">
              <a:solidFill>
                <a:srgbClr val="7575FF"/>
              </a:solidFill>
              <a:latin typeface="Qanelas Light" panose="00000400000000000000" pitchFamily="50" charset="-5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2055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D1E0C01-E40A-4D1E-8FAF-3A08BC48B4CE}"/>
              </a:ext>
            </a:extLst>
          </p:cNvPr>
          <p:cNvSpPr/>
          <p:nvPr/>
        </p:nvSpPr>
        <p:spPr>
          <a:xfrm>
            <a:off x="-1" y="3046468"/>
            <a:ext cx="9144000" cy="242460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7738AFB-D696-48BA-8CEF-22C27C3593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6463" t="7317" r="16311" b="7317"/>
          <a:stretch/>
        </p:blipFill>
        <p:spPr>
          <a:xfrm>
            <a:off x="395536" y="1419622"/>
            <a:ext cx="4176464" cy="2880320"/>
          </a:xfrm>
          <a:prstGeom prst="rect">
            <a:avLst/>
          </a:prstGeom>
          <a:ln w="38100">
            <a:solidFill>
              <a:srgbClr val="B0B0FF"/>
            </a:solidFill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087A08C-9610-44A7-BBC0-2F10E7A8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C4F65A-2B14-41F5-B069-EF08FB0DEBE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77162" y="-1148611"/>
            <a:ext cx="2354323" cy="242460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B202676-30EE-4D2C-B776-B47302A48C2C}"/>
              </a:ext>
            </a:extLst>
          </p:cNvPr>
          <p:cNvSpPr txBox="1">
            <a:spLocks/>
          </p:cNvSpPr>
          <p:nvPr/>
        </p:nvSpPr>
        <p:spPr>
          <a:xfrm>
            <a:off x="1203752" y="123747"/>
            <a:ext cx="6460232" cy="5295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85783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100" b="1" dirty="0">
                <a:latin typeface="Qanelas" panose="00000500000000000000" pitchFamily="50" charset="-52"/>
                <a:cs typeface="Segoe UI" panose="020B0502040204020203" pitchFamily="34" charset="0"/>
              </a:rPr>
              <a:t>«Образовательный навигатор школьника»:</a:t>
            </a:r>
            <a:r>
              <a:rPr lang="ru-RU" sz="2000" b="1" dirty="0">
                <a:latin typeface="Qanelas" panose="00000500000000000000" pitchFamily="50" charset="-52"/>
                <a:cs typeface="Segoe UI" panose="020B0502040204020203" pitchFamily="34" charset="0"/>
              </a:rPr>
              <a:t/>
            </a:r>
            <a:br>
              <a:rPr lang="ru-RU" sz="2000" b="1" dirty="0">
                <a:latin typeface="Qanelas" panose="00000500000000000000" pitchFamily="50" charset="-52"/>
                <a:cs typeface="Segoe UI" panose="020B0502040204020203" pitchFamily="34" charset="0"/>
              </a:rPr>
            </a:br>
            <a:r>
              <a:rPr lang="ru-RU" sz="2000" b="1" dirty="0">
                <a:latin typeface="Qanelas" panose="00000500000000000000" pitchFamily="50" charset="-52"/>
                <a:cs typeface="Segoe UI" panose="020B0502040204020203" pitchFamily="34" charset="0"/>
              </a:rPr>
              <a:t>профиль образовательной организации</a:t>
            </a:r>
          </a:p>
        </p:txBody>
      </p:sp>
      <p:sp>
        <p:nvSpPr>
          <p:cNvPr id="10" name="Google Shape;488;p38">
            <a:extLst>
              <a:ext uri="{FF2B5EF4-FFF2-40B4-BE49-F238E27FC236}">
                <a16:creationId xmlns:a16="http://schemas.microsoft.com/office/drawing/2014/main" id="{9B617207-8004-4AA4-9552-025B7CE5F459}"/>
              </a:ext>
            </a:extLst>
          </p:cNvPr>
          <p:cNvSpPr/>
          <p:nvPr/>
        </p:nvSpPr>
        <p:spPr>
          <a:xfrm>
            <a:off x="251520" y="1239168"/>
            <a:ext cx="4445595" cy="3614600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CEDBE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832AAEA-721B-4AC2-85F0-14793AF4D0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3043" t="8979" r="11351" b="19097"/>
          <a:stretch/>
        </p:blipFill>
        <p:spPr>
          <a:xfrm>
            <a:off x="4988856" y="909234"/>
            <a:ext cx="3857303" cy="2064015"/>
          </a:xfrm>
          <a:prstGeom prst="rect">
            <a:avLst/>
          </a:prstGeom>
          <a:ln w="38100">
            <a:solidFill>
              <a:srgbClr val="B0B0FF"/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5D23E7D-40CB-4ECB-AE3B-4B41E73D29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5995" t="8400" r="13129" b="34053"/>
          <a:stretch/>
        </p:blipFill>
        <p:spPr>
          <a:xfrm>
            <a:off x="4948636" y="3166913"/>
            <a:ext cx="3943844" cy="1929914"/>
          </a:xfrm>
          <a:prstGeom prst="rect">
            <a:avLst/>
          </a:prstGeom>
          <a:ln w="38100">
            <a:solidFill>
              <a:srgbClr val="B0B0FF"/>
            </a:solidFill>
          </a:ln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30A86BC-C6DD-40A7-A983-7BBE1625C0A8}"/>
              </a:ext>
            </a:extLst>
          </p:cNvPr>
          <p:cNvSpPr/>
          <p:nvPr/>
        </p:nvSpPr>
        <p:spPr>
          <a:xfrm>
            <a:off x="368320" y="4966022"/>
            <a:ext cx="1072730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kern="0" dirty="0" err="1">
                <a:solidFill>
                  <a:srgbClr val="7575FF"/>
                </a:solidFill>
                <a:latin typeface="Qanelas Light" panose="00000400000000000000" pitchFamily="50" charset="-52"/>
                <a:cs typeface="Arial"/>
              </a:rPr>
              <a:t>edunavi.online</a:t>
            </a:r>
            <a:endParaRPr lang="ru-RU" sz="1100" kern="0" dirty="0">
              <a:solidFill>
                <a:srgbClr val="7575FF"/>
              </a:solidFill>
              <a:latin typeface="Qanelas Light" panose="00000400000000000000" pitchFamily="50" charset="-5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4404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D1E0C01-E40A-4D1E-8FAF-3A08BC48B4CE}"/>
              </a:ext>
            </a:extLst>
          </p:cNvPr>
          <p:cNvSpPr/>
          <p:nvPr/>
        </p:nvSpPr>
        <p:spPr>
          <a:xfrm>
            <a:off x="-1" y="3046468"/>
            <a:ext cx="9144000" cy="242460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087A08C-9610-44A7-BBC0-2F10E7A8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C4F65A-2B14-41F5-B069-EF08FB0DEB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77162" y="-1148611"/>
            <a:ext cx="2354323" cy="242460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B202676-30EE-4D2C-B776-B47302A48C2C}"/>
              </a:ext>
            </a:extLst>
          </p:cNvPr>
          <p:cNvSpPr txBox="1">
            <a:spLocks/>
          </p:cNvSpPr>
          <p:nvPr/>
        </p:nvSpPr>
        <p:spPr>
          <a:xfrm>
            <a:off x="1203752" y="123747"/>
            <a:ext cx="7544712" cy="5295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85783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100" b="1" dirty="0">
                <a:latin typeface="Qanelas" panose="00000500000000000000" pitchFamily="50" charset="-52"/>
                <a:cs typeface="Segoe UI" panose="020B0502040204020203" pitchFamily="34" charset="0"/>
              </a:rPr>
              <a:t>«Образовательный навигатор школьника»:</a:t>
            </a:r>
            <a:r>
              <a:rPr lang="ru-RU" sz="2000" b="1" dirty="0">
                <a:latin typeface="Qanelas" panose="00000500000000000000" pitchFamily="50" charset="-52"/>
                <a:cs typeface="Segoe UI" panose="020B0502040204020203" pitchFamily="34" charset="0"/>
              </a:rPr>
              <a:t/>
            </a:r>
            <a:br>
              <a:rPr lang="ru-RU" sz="2000" b="1" dirty="0">
                <a:latin typeface="Qanelas" panose="00000500000000000000" pitchFamily="50" charset="-52"/>
                <a:cs typeface="Segoe UI" panose="020B0502040204020203" pitchFamily="34" charset="0"/>
              </a:rPr>
            </a:br>
            <a:r>
              <a:rPr lang="ru-RU" sz="2000" b="1" dirty="0" smtClean="0">
                <a:latin typeface="Qanelas" panose="00000500000000000000" pitchFamily="50" charset="-52"/>
                <a:cs typeface="Segoe UI" panose="020B0502040204020203" pitchFamily="34" charset="0"/>
              </a:rPr>
              <a:t>аналитическая подсистема (статистика, </a:t>
            </a:r>
            <a:r>
              <a:rPr lang="ru-RU" sz="2000" b="1" dirty="0" err="1" smtClean="0">
                <a:latin typeface="Qanelas" panose="00000500000000000000" pitchFamily="50" charset="-52"/>
                <a:cs typeface="Segoe UI" panose="020B0502040204020203" pitchFamily="34" charset="0"/>
              </a:rPr>
              <a:t>самообследование</a:t>
            </a:r>
            <a:r>
              <a:rPr lang="ru-RU" sz="2000" b="1" dirty="0" smtClean="0">
                <a:latin typeface="Qanelas" panose="00000500000000000000" pitchFamily="50" charset="-52"/>
                <a:cs typeface="Segoe UI" panose="020B0502040204020203" pitchFamily="34" charset="0"/>
              </a:rPr>
              <a:t>)</a:t>
            </a:r>
            <a:endParaRPr lang="ru-RU" sz="2000" b="1" dirty="0">
              <a:latin typeface="Qanelas" panose="00000500000000000000" pitchFamily="50" charset="-52"/>
              <a:cs typeface="Segoe UI" panose="020B0502040204020203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30A86BC-C6DD-40A7-A983-7BBE1625C0A8}"/>
              </a:ext>
            </a:extLst>
          </p:cNvPr>
          <p:cNvSpPr/>
          <p:nvPr/>
        </p:nvSpPr>
        <p:spPr>
          <a:xfrm>
            <a:off x="368320" y="4966022"/>
            <a:ext cx="1072730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kern="0" dirty="0" err="1">
                <a:solidFill>
                  <a:srgbClr val="7575FF"/>
                </a:solidFill>
                <a:latin typeface="Qanelas Light" panose="00000400000000000000" pitchFamily="50" charset="-52"/>
                <a:cs typeface="Arial"/>
              </a:rPr>
              <a:t>edunavi.online</a:t>
            </a:r>
            <a:endParaRPr lang="ru-RU" sz="1100" kern="0" dirty="0">
              <a:solidFill>
                <a:srgbClr val="7575FF"/>
              </a:solidFill>
              <a:latin typeface="Qanelas Light" panose="00000400000000000000" pitchFamily="50" charset="-52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9"/>
          <a:stretch/>
        </p:blipFill>
        <p:spPr>
          <a:xfrm>
            <a:off x="452877" y="1388244"/>
            <a:ext cx="4119122" cy="29116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636" y="1324632"/>
            <a:ext cx="3618916" cy="1870546"/>
          </a:xfrm>
          <a:prstGeom prst="rect">
            <a:avLst/>
          </a:prstGeom>
          <a:ln w="38100">
            <a:solidFill>
              <a:srgbClr val="B0B0FF"/>
            </a:solidFill>
          </a:ln>
        </p:spPr>
      </p:pic>
      <p:sp>
        <p:nvSpPr>
          <p:cNvPr id="10" name="Google Shape;488;p38">
            <a:extLst>
              <a:ext uri="{FF2B5EF4-FFF2-40B4-BE49-F238E27FC236}">
                <a16:creationId xmlns:a16="http://schemas.microsoft.com/office/drawing/2014/main" id="{9B617207-8004-4AA4-9552-025B7CE5F459}"/>
              </a:ext>
            </a:extLst>
          </p:cNvPr>
          <p:cNvSpPr/>
          <p:nvPr/>
        </p:nvSpPr>
        <p:spPr>
          <a:xfrm>
            <a:off x="251520" y="1239168"/>
            <a:ext cx="4445595" cy="3614600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CEDBE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182" y="3040592"/>
            <a:ext cx="3474593" cy="2007810"/>
          </a:xfrm>
          <a:prstGeom prst="rect">
            <a:avLst/>
          </a:prstGeom>
          <a:ln w="38100">
            <a:solidFill>
              <a:srgbClr val="B0B0FF"/>
            </a:solidFill>
          </a:ln>
        </p:spPr>
      </p:pic>
    </p:spTree>
    <p:extLst>
      <p:ext uri="{BB962C8B-B14F-4D97-AF65-F5344CB8AC3E}">
        <p14:creationId xmlns:p14="http://schemas.microsoft.com/office/powerpoint/2010/main" val="3225829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3579862"/>
            <a:ext cx="9144000" cy="1563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77162" y="-1148611"/>
            <a:ext cx="2354323" cy="2424601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15616" y="122152"/>
            <a:ext cx="6742602" cy="5295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85783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1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" panose="020B0502040204020203" pitchFamily="34" charset="0"/>
              </a:rPr>
              <a:t>«Образовательный навигатор школьника»</a:t>
            </a:r>
            <a:r>
              <a:rPr lang="en-US" sz="21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" panose="020B0502040204020203" pitchFamily="34" charset="0"/>
              </a:rPr>
              <a:t/>
            </a:r>
            <a:br>
              <a:rPr lang="en-US" sz="21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" panose="020B0502040204020203" pitchFamily="34" charset="0"/>
              </a:rPr>
            </a:br>
            <a:r>
              <a:rPr lang="ru-RU" sz="2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" panose="020B0502040204020203" pitchFamily="34" charset="0"/>
              </a:rPr>
              <a:t>мобильное приложение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1" b="6602"/>
          <a:stretch/>
        </p:blipFill>
        <p:spPr>
          <a:xfrm>
            <a:off x="3563888" y="1275606"/>
            <a:ext cx="2056439" cy="3275634"/>
          </a:xfrm>
          <a:prstGeom prst="rect">
            <a:avLst/>
          </a:prstGeom>
          <a:ln w="38100"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1" b="6602"/>
          <a:stretch/>
        </p:blipFill>
        <p:spPr>
          <a:xfrm>
            <a:off x="6216538" y="1083038"/>
            <a:ext cx="2034294" cy="3240360"/>
          </a:xfrm>
          <a:prstGeom prst="rect">
            <a:avLst/>
          </a:prstGeom>
          <a:ln w="38100">
            <a:solidFill>
              <a:srgbClr val="B0B0FF"/>
            </a:solidFill>
          </a:ln>
        </p:spPr>
      </p:pic>
      <p:pic>
        <p:nvPicPr>
          <p:cNvPr id="3" name="Google Shape;458;p34" descr="android.png">
            <a:extLst>
              <a:ext uri="{FF2B5EF4-FFF2-40B4-BE49-F238E27FC236}">
                <a16:creationId xmlns:a16="http://schemas.microsoft.com/office/drawing/2014/main" id="{90599412-EEA7-4DE3-875F-94DA779F5FD2}"/>
              </a:ext>
            </a:extLst>
          </p:cNvPr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1619672" y="944182"/>
            <a:ext cx="4524858" cy="527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1" b="6602"/>
          <a:stretch/>
        </p:blipFill>
        <p:spPr>
          <a:xfrm>
            <a:off x="893168" y="1117198"/>
            <a:ext cx="2016224" cy="3211576"/>
          </a:xfrm>
          <a:prstGeom prst="rect">
            <a:avLst/>
          </a:prstGeom>
          <a:ln w="38100">
            <a:solidFill>
              <a:srgbClr val="B0B0FF"/>
            </a:solidFill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19B136B-39F5-4656-B77E-7CA7AF762E74}"/>
              </a:ext>
            </a:extLst>
          </p:cNvPr>
          <p:cNvSpPr/>
          <p:nvPr/>
        </p:nvSpPr>
        <p:spPr>
          <a:xfrm>
            <a:off x="7186694" y="4664872"/>
            <a:ext cx="1072730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kern="0" dirty="0" err="1">
                <a:solidFill>
                  <a:srgbClr val="7575FF"/>
                </a:solidFill>
                <a:latin typeface="Qanelas Light" panose="00000400000000000000" pitchFamily="50" charset="-52"/>
                <a:cs typeface="Arial"/>
              </a:rPr>
              <a:t>edunavi.online</a:t>
            </a:r>
            <a:endParaRPr lang="ru-RU" sz="1100" kern="0" dirty="0">
              <a:solidFill>
                <a:srgbClr val="7575FF"/>
              </a:solidFill>
              <a:latin typeface="Qanelas Light" panose="00000400000000000000" pitchFamily="50" charset="-5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7704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316527"/>
            <a:ext cx="3131691" cy="28394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038017"/>
            <a:ext cx="4680520" cy="2901885"/>
          </a:xfrm>
        </p:spPr>
        <p:txBody>
          <a:bodyPr>
            <a:noAutofit/>
          </a:bodyPr>
          <a:lstStyle/>
          <a:p>
            <a:pPr marL="0" indent="0" hangingPunct="0">
              <a:spcBef>
                <a:spcPts val="0"/>
              </a:spcBef>
              <a:spcAft>
                <a:spcPts val="900"/>
              </a:spcAft>
              <a:buNone/>
              <a:defRPr/>
            </a:pPr>
            <a:r>
              <a:rPr lang="ru-RU" sz="1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Times New Roman" pitchFamily="18" charset="0"/>
              </a:rPr>
              <a:t>Создание условий для личностного развития и формирование метапредметных компетенций обучающихся.</a:t>
            </a:r>
          </a:p>
          <a:p>
            <a:pPr marL="0" indent="0" hangingPunct="0">
              <a:spcBef>
                <a:spcPts val="0"/>
              </a:spcBef>
              <a:spcAft>
                <a:spcPts val="900"/>
              </a:spcAft>
              <a:buNone/>
              <a:defRPr/>
            </a:pPr>
            <a:r>
              <a:rPr lang="ru-RU" sz="1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Times New Roman" pitchFamily="18" charset="0"/>
              </a:rPr>
              <a:t>Оказание помощи в выборе образовательной траектории и будущей профессиональной стратегии.</a:t>
            </a:r>
          </a:p>
          <a:p>
            <a:pPr marL="0" indent="0" hangingPunct="0">
              <a:spcBef>
                <a:spcPts val="0"/>
              </a:spcBef>
              <a:spcAft>
                <a:spcPts val="900"/>
              </a:spcAft>
              <a:buNone/>
              <a:defRPr/>
            </a:pPr>
            <a:r>
              <a:rPr lang="ru-RU" sz="1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Times New Roman" pitchFamily="18" charset="0"/>
              </a:rPr>
              <a:t>Привлечение к активной творческой деятельности в образовательном пространстве учреждения, района, города, страны.</a:t>
            </a:r>
          </a:p>
          <a:p>
            <a:pPr marL="0" indent="0" hangingPunct="0">
              <a:spcBef>
                <a:spcPts val="0"/>
              </a:spcBef>
              <a:spcAft>
                <a:spcPts val="900"/>
              </a:spcAft>
              <a:buNone/>
              <a:defRPr/>
            </a:pPr>
            <a:r>
              <a:rPr lang="ru-RU" sz="1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Times New Roman" pitchFamily="18" charset="0"/>
              </a:rPr>
              <a:t>Развитие конструктивной социальной активности школьников.</a:t>
            </a:r>
          </a:p>
          <a:p>
            <a:pPr marL="0" indent="0" hangingPunct="0">
              <a:spcBef>
                <a:spcPts val="0"/>
              </a:spcBef>
              <a:spcAft>
                <a:spcPts val="900"/>
              </a:spcAft>
              <a:buNone/>
              <a:defRPr/>
            </a:pPr>
            <a:r>
              <a:rPr lang="ru-RU" sz="1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Times New Roman" pitchFamily="18" charset="0"/>
              </a:rPr>
              <a:t>Обеспечение преемственности между уровнями образования.</a:t>
            </a:r>
          </a:p>
          <a:p>
            <a:pPr marL="0" indent="0" hangingPunct="0">
              <a:spcBef>
                <a:spcPts val="0"/>
              </a:spcBef>
              <a:spcAft>
                <a:spcPts val="900"/>
              </a:spcAft>
              <a:buNone/>
              <a:defRPr/>
            </a:pPr>
            <a:r>
              <a:rPr lang="ru-RU" sz="1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Times New Roman" pitchFamily="18" charset="0"/>
              </a:rPr>
              <a:t>Создание системы учета образовательных достижений и продвижения школьников по образовательным маршрутам.</a:t>
            </a:r>
          </a:p>
          <a:p>
            <a:pPr marL="0" indent="0" hangingPunct="0">
              <a:spcBef>
                <a:spcPts val="0"/>
              </a:spcBef>
              <a:spcAft>
                <a:spcPts val="900"/>
              </a:spcAft>
              <a:buNone/>
              <a:defRPr/>
            </a:pPr>
            <a:r>
              <a:rPr lang="ru-RU" sz="1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Times New Roman" pitchFamily="18" charset="0"/>
              </a:rPr>
              <a:t>Увеличение возможностей удовлетворения образовательных потребностей обучающихся через включение электронного ресурса в процесс интеграции формального, неформального и </a:t>
            </a:r>
            <a:r>
              <a:rPr lang="ru-RU" sz="1000" b="1" dirty="0" err="1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Times New Roman" pitchFamily="18" charset="0"/>
              </a:rPr>
              <a:t>информального</a:t>
            </a:r>
            <a:r>
              <a:rPr lang="ru-RU" sz="1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Times New Roman" pitchFamily="18" charset="0"/>
              </a:rPr>
              <a:t> образования.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22405" y="243253"/>
            <a:ext cx="7110028" cy="857250"/>
          </a:xfrm>
        </p:spPr>
        <p:txBody>
          <a:bodyPr>
            <a:noAutofit/>
          </a:bodyPr>
          <a:lstStyle/>
          <a:p>
            <a:pPr algn="l"/>
            <a:r>
              <a:rPr lang="ru-RU" sz="21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rial" charset="0"/>
              </a:rPr>
              <a:t>«Образовательный навигатор школьника»</a:t>
            </a:r>
            <a:br>
              <a:rPr lang="ru-RU" sz="21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rial" charset="0"/>
              </a:rPr>
            </a:br>
            <a:r>
              <a:rPr lang="ru-RU" sz="21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rial" charset="0"/>
              </a:rPr>
              <a:t>эффект</a:t>
            </a:r>
            <a:r>
              <a:rPr lang="ru-RU" altLang="ru-RU" sz="24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Times New Roman" pitchFamily="18" charset="0"/>
                <a:sym typeface="Arial" pitchFamily="34" charset="0"/>
              </a:rPr>
              <a:t/>
            </a:r>
            <a:br>
              <a:rPr lang="ru-RU" altLang="ru-RU" sz="24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Times New Roman" pitchFamily="18" charset="0"/>
                <a:sym typeface="Arial" pitchFamily="34" charset="0"/>
              </a:rPr>
            </a:br>
            <a:endParaRPr lang="ru-RU" sz="2100" b="1" dirty="0">
              <a:latin typeface="Microsoft JhengHei Light" panose="020B0304030504040204" pitchFamily="34" charset="-120"/>
              <a:ea typeface="Microsoft JhengHei Light" panose="020B0304030504040204" pitchFamily="34" charset="-12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4726730"/>
            <a:ext cx="1072730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kern="0" dirty="0" err="1">
                <a:solidFill>
                  <a:srgbClr val="7575FF"/>
                </a:solidFill>
                <a:latin typeface="Qanelas Light" panose="00000400000000000000" pitchFamily="50" charset="-52"/>
                <a:cs typeface="Arial"/>
              </a:rPr>
              <a:t>edunavi.online</a:t>
            </a:r>
            <a:endParaRPr lang="ru-RU" sz="1100" kern="0" dirty="0">
              <a:solidFill>
                <a:srgbClr val="7575FF"/>
              </a:solidFill>
              <a:latin typeface="Qanelas Light" panose="00000400000000000000" pitchFamily="50" charset="-52"/>
              <a:cs typeface="Arial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77162" y="-1148611"/>
            <a:ext cx="2354323" cy="2424601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8A5FAF7-71B6-4967-9ED2-8C46D3358F55}"/>
              </a:ext>
            </a:extLst>
          </p:cNvPr>
          <p:cNvCxnSpPr>
            <a:cxnSpLocks/>
          </p:cNvCxnSpPr>
          <p:nvPr/>
        </p:nvCxnSpPr>
        <p:spPr>
          <a:xfrm flipH="1">
            <a:off x="3853997" y="1014132"/>
            <a:ext cx="1" cy="2925770"/>
          </a:xfrm>
          <a:prstGeom prst="line">
            <a:avLst/>
          </a:prstGeom>
          <a:ln w="38100">
            <a:solidFill>
              <a:srgbClr val="B0B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852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26006" y="2193708"/>
            <a:ext cx="4050450" cy="1272050"/>
          </a:xfrm>
        </p:spPr>
        <p:txBody>
          <a:bodyPr>
            <a:noAutofit/>
          </a:bodyPr>
          <a:lstStyle/>
          <a:p>
            <a:pPr algn="l">
              <a:spcBef>
                <a:spcPts val="450"/>
              </a:spcBef>
            </a:pPr>
            <a:r>
              <a:rPr lang="ru-RU" sz="1350" dirty="0">
                <a:solidFill>
                  <a:schemeClr val="bg1"/>
                </a:solidFill>
                <a:latin typeface="Qanelas Light" panose="00000400000000000000" pitchFamily="50" charset="-52"/>
                <a:cs typeface="Gotham Pro" panose="02000503040000020004" pitchFamily="50" charset="0"/>
              </a:rPr>
              <a:t>эффективная информационная система поддержки построения индивидуальной стратегии развития и формирования персонального профиля компетенций обучающегося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38623" y="1599642"/>
            <a:ext cx="3834426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13" dirty="0">
                <a:solidFill>
                  <a:schemeClr val="bg1"/>
                </a:solidFill>
                <a:latin typeface="Qanelas SemiBold" panose="00000700000000000000" pitchFamily="50" charset="-52"/>
                <a:cs typeface="Gotham Pro" panose="02000503040000020004" pitchFamily="50" charset="0"/>
              </a:rPr>
              <a:t>«ОБРАЗОВАТЕЛЬНЫЙ </a:t>
            </a:r>
            <a:endParaRPr lang="en-US" sz="1013" dirty="0">
              <a:solidFill>
                <a:schemeClr val="bg1"/>
              </a:solidFill>
              <a:latin typeface="Qanelas SemiBold" panose="00000700000000000000" pitchFamily="50" charset="-52"/>
              <a:cs typeface="Gotham Pro" panose="02000503040000020004" pitchFamily="50" charset="0"/>
            </a:endParaRPr>
          </a:p>
          <a:p>
            <a:r>
              <a:rPr lang="ru-RU" sz="1013" dirty="0">
                <a:solidFill>
                  <a:schemeClr val="bg1"/>
                </a:solidFill>
                <a:latin typeface="Qanelas SemiBold" panose="00000700000000000000" pitchFamily="50" charset="-52"/>
                <a:cs typeface="Gotham Pro" panose="02000503040000020004" pitchFamily="50" charset="0"/>
              </a:rPr>
              <a:t>НАВИГАТОР ШКОЛЬНИКА»</a:t>
            </a:r>
            <a:endParaRPr lang="ru-RU" sz="1013" dirty="0">
              <a:latin typeface="Qanelas SemiBold" panose="00000700000000000000" pitchFamily="50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198741">
            <a:off x="2748944" y="-624418"/>
            <a:ext cx="8445938" cy="56362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1730" y="-571676"/>
            <a:ext cx="8437501" cy="5805001"/>
          </a:xfrm>
          <a:prstGeom prst="rect">
            <a:avLst/>
          </a:prstGeom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86"/>
            <a:ext cx="2728347" cy="103031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3046" y="1509296"/>
            <a:ext cx="2880917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kern="0" dirty="0" err="1">
                <a:solidFill>
                  <a:srgbClr val="0000FF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rial"/>
              </a:rPr>
              <a:t>edunavi.online</a:t>
            </a:r>
            <a:endParaRPr lang="ru-RU" sz="3200" b="1" kern="0" dirty="0">
              <a:solidFill>
                <a:srgbClr val="0000FF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3601" y="2193707"/>
            <a:ext cx="3442233" cy="232371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ru-RU" altLang="ru-RU" sz="1200" b="1" dirty="0">
              <a:latin typeface="Microsoft JhengHei Light" panose="020B0304030504040204" pitchFamily="34" charset="-120"/>
              <a:ea typeface="Microsoft JhengHei Light" panose="020B0304030504040204" pitchFamily="34" charset="-120"/>
              <a:cs typeface="Arial" charset="0"/>
            </a:endParaRPr>
          </a:p>
          <a:p>
            <a:pPr>
              <a:defRPr/>
            </a:pPr>
            <a:r>
              <a:rPr lang="ru-RU" altLang="ru-RU" sz="1500" b="1" dirty="0">
                <a:solidFill>
                  <a:srgbClr val="0000FF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Тел:</a:t>
            </a:r>
          </a:p>
          <a:p>
            <a:pPr>
              <a:defRPr/>
            </a:pPr>
            <a:r>
              <a:rPr lang="ru-RU" altLang="ru-RU" sz="1500" b="1" dirty="0">
                <a:solidFill>
                  <a:srgbClr val="0000FF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+7 (981) 995-60-52</a:t>
            </a:r>
          </a:p>
          <a:p>
            <a:pPr>
              <a:defRPr/>
            </a:pPr>
            <a:r>
              <a:rPr lang="en-US" altLang="ru-RU" sz="1500" b="1" dirty="0">
                <a:solidFill>
                  <a:srgbClr val="0000FF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+7 (981) 903-98-27</a:t>
            </a:r>
            <a:endParaRPr lang="ru-RU" altLang="ru-RU" sz="1500" b="1" dirty="0">
              <a:solidFill>
                <a:srgbClr val="0000FF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Segoe UI Light" panose="020B0502040204020203" pitchFamily="34" charset="0"/>
            </a:endParaRPr>
          </a:p>
          <a:p>
            <a:pPr>
              <a:defRPr/>
            </a:pPr>
            <a:endParaRPr lang="ru-RU" sz="1500" b="1" dirty="0">
              <a:solidFill>
                <a:schemeClr val="accent4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Segoe UI Light" panose="020B0502040204020203" pitchFamily="34" charset="0"/>
            </a:endParaRPr>
          </a:p>
          <a:p>
            <a:pPr>
              <a:defRPr/>
            </a:pPr>
            <a:r>
              <a:rPr lang="en-US" sz="1500" b="1" dirty="0">
                <a:solidFill>
                  <a:srgbClr val="0000FF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E-mail</a:t>
            </a:r>
            <a:r>
              <a:rPr lang="ru-RU" sz="1500" b="1" dirty="0">
                <a:solidFill>
                  <a:srgbClr val="0000FF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:</a:t>
            </a:r>
          </a:p>
          <a:p>
            <a:pPr>
              <a:defRPr/>
            </a:pPr>
            <a:r>
              <a:rPr lang="en-US" sz="1500" b="1" dirty="0" err="1">
                <a:solidFill>
                  <a:srgbClr val="0000FF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rial" charset="0"/>
              </a:rPr>
              <a:t>info@edunavi.online</a:t>
            </a:r>
            <a:endParaRPr lang="ru-RU" sz="1500" b="1" dirty="0">
              <a:solidFill>
                <a:srgbClr val="0000FF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Arial" charset="0"/>
            </a:endParaRPr>
          </a:p>
          <a:p>
            <a:pPr>
              <a:defRPr/>
            </a:pPr>
            <a:endParaRPr lang="ru-RU" sz="1500" b="1" u="sng" dirty="0">
              <a:solidFill>
                <a:srgbClr val="0000FF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Segoe UI Light" panose="020B0502040204020203" pitchFamily="34" charset="0"/>
            </a:endParaRPr>
          </a:p>
          <a:p>
            <a:pPr>
              <a:defRPr/>
            </a:pPr>
            <a:r>
              <a:rPr lang="en-US" sz="28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rial" charset="0"/>
              </a:rPr>
              <a:t> </a:t>
            </a:r>
            <a:endParaRPr lang="ru-RU" sz="2800" b="1" dirty="0">
              <a:latin typeface="Microsoft JhengHei Light" panose="020B0304030504040204" pitchFamily="34" charset="-120"/>
              <a:ea typeface="Microsoft JhengHei Light" panose="020B0304030504040204" pitchFamily="34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859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7C2522-F0C0-439B-B5CF-7CA1D44D7821}"/>
              </a:ext>
            </a:extLst>
          </p:cNvPr>
          <p:cNvSpPr/>
          <p:nvPr/>
        </p:nvSpPr>
        <p:spPr>
          <a:xfrm>
            <a:off x="1370769" y="868391"/>
            <a:ext cx="4718241" cy="815198"/>
          </a:xfrm>
          <a:prstGeom prst="rect">
            <a:avLst/>
          </a:prstGeom>
          <a:solidFill>
            <a:srgbClr val="CD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067694"/>
            <a:ext cx="4713868" cy="209061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7030A0"/>
              </a:buClr>
              <a:buNone/>
              <a:defRPr/>
            </a:pPr>
            <a:r>
              <a:rPr lang="ru-RU" sz="13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свобода выбора получения образования согласно                   склонностям и потребностям человека</a:t>
            </a:r>
            <a:r>
              <a:rPr lang="en-US" sz="13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;</a:t>
            </a:r>
            <a:endParaRPr lang="ru-RU" sz="1300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7030A0"/>
              </a:buClr>
              <a:buNone/>
              <a:defRPr/>
            </a:pPr>
            <a:r>
              <a:rPr lang="ru-RU" sz="13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создание условий для самореализации каждого человека</a:t>
            </a:r>
            <a:r>
              <a:rPr lang="en-US" sz="13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;</a:t>
            </a:r>
            <a:endParaRPr lang="ru-RU" sz="1300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7030A0"/>
              </a:buClr>
              <a:buNone/>
              <a:defRPr/>
            </a:pPr>
            <a:r>
              <a:rPr lang="ru-RU" sz="13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свободное развитие его способностей, включая предоставление права выбора форм получения образования, форм обучения, организации, осуществляющей образовательную деятельность, направленности образования в пределах, предоставленных системой образования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367644" y="195486"/>
            <a:ext cx="7164796" cy="529568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rial" charset="0"/>
              </a:rPr>
              <a:t>«Образовательный навигатор школьника»</a:t>
            </a:r>
            <a:r>
              <a:rPr lang="en-US" sz="2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rial" charset="0"/>
              </a:rPr>
              <a:t> </a:t>
            </a:r>
            <a:r>
              <a:rPr lang="ru-RU" sz="2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rial" charset="0"/>
              </a:rPr>
              <a:t/>
            </a:r>
            <a:br>
              <a:rPr lang="ru-RU" sz="2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rial" charset="0"/>
              </a:rPr>
            </a:br>
            <a:r>
              <a:rPr lang="ru-RU" sz="2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rial" charset="0"/>
              </a:rPr>
              <a:t>ориентиры:</a:t>
            </a:r>
            <a:endParaRPr lang="ru-RU" sz="2000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7644" y="1004995"/>
            <a:ext cx="464623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ru-RU" sz="16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rial" charset="0"/>
              </a:rPr>
              <a:t>Федеральный закон N 273-ФЗ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ru-RU" sz="16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rial" charset="0"/>
              </a:rPr>
              <a:t>«Об образовании в Российской Федерации»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</a:pPr>
            <a:endParaRPr lang="ru-RU" sz="1200" b="1" dirty="0">
              <a:latin typeface="Microsoft JhengHei Light" panose="020B0304030504040204" pitchFamily="34" charset="-120"/>
              <a:ea typeface="Microsoft JhengHei Light" panose="020B0304030504040204" pitchFamily="34" charset="-12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4761402"/>
            <a:ext cx="1072730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kern="0" dirty="0" err="1">
                <a:solidFill>
                  <a:srgbClr val="7575FF"/>
                </a:solidFill>
                <a:latin typeface="Qanelas Light" panose="00000400000000000000" pitchFamily="50" charset="-52"/>
                <a:cs typeface="Arial"/>
              </a:rPr>
              <a:t>edunavi.online</a:t>
            </a:r>
            <a:endParaRPr lang="ru-RU" sz="1100" kern="0" dirty="0">
              <a:solidFill>
                <a:srgbClr val="7575FF"/>
              </a:solidFill>
              <a:latin typeface="Qanelas Light" panose="00000400000000000000" pitchFamily="50" charset="-52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5468" y="1463626"/>
            <a:ext cx="3253288" cy="31243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177162" y="-1148611"/>
            <a:ext cx="2354323" cy="2424601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C583DDF-280C-4E10-BBB5-BF49E0057639}"/>
              </a:ext>
            </a:extLst>
          </p:cNvPr>
          <p:cNvCxnSpPr>
            <a:cxnSpLocks/>
          </p:cNvCxnSpPr>
          <p:nvPr/>
        </p:nvCxnSpPr>
        <p:spPr>
          <a:xfrm flipH="1">
            <a:off x="901669" y="1995686"/>
            <a:ext cx="1" cy="2304256"/>
          </a:xfrm>
          <a:prstGeom prst="line">
            <a:avLst/>
          </a:prstGeom>
          <a:ln w="38100">
            <a:solidFill>
              <a:srgbClr val="B0B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374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67E0167-9A86-4333-91EA-E5CF86DA5B97}"/>
              </a:ext>
            </a:extLst>
          </p:cNvPr>
          <p:cNvSpPr/>
          <p:nvPr/>
        </p:nvSpPr>
        <p:spPr>
          <a:xfrm>
            <a:off x="1367644" y="860963"/>
            <a:ext cx="4718241" cy="815198"/>
          </a:xfrm>
          <a:prstGeom prst="rect">
            <a:avLst/>
          </a:prstGeom>
          <a:solidFill>
            <a:srgbClr val="CD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272318">
            <a:off x="53118" y="1822667"/>
            <a:ext cx="3642615" cy="2916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4793" y="1819498"/>
            <a:ext cx="4151069" cy="144016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ru-RU" sz="12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В образовательный процесс внедрены персональные траектории обучения, позволяющие обучаемым выбирать индивидуально способы (формальные, неформальные, </a:t>
            </a:r>
            <a:r>
              <a:rPr lang="ru-RU" sz="1200" b="1" dirty="0" err="1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информальные</a:t>
            </a:r>
            <a:r>
              <a:rPr lang="ru-RU" sz="12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) формирования базовых компетенций цифровой экономики, требуемых для соответствующего уровня образования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lang="ru-RU" sz="1200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ru-RU" sz="12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В образовательных организациях созданы условия для реализации обучающимися персональных образовательных маршрутов, для формирования базовых компетенций цифровой экономики </a:t>
            </a:r>
            <a:endParaRPr lang="ru-RU" sz="1200" b="1" dirty="0">
              <a:latin typeface="Microsoft JhengHei Light" panose="020B0304030504040204" pitchFamily="34" charset="-120"/>
              <a:ea typeface="Microsoft JhengHei Light" panose="020B0304030504040204" pitchFamily="34" charset="-120"/>
              <a:cs typeface="Arial" charset="0"/>
            </a:endParaRPr>
          </a:p>
          <a:p>
            <a:endParaRPr lang="ru-RU" sz="1000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67644" y="912211"/>
            <a:ext cx="5068375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ru-RU" sz="12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rial" charset="0"/>
              </a:rPr>
              <a:t>Государственная программа «Цифровая экономика </a:t>
            </a:r>
            <a:r>
              <a:rPr lang="en-US" sz="12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rial" charset="0"/>
              </a:rPr>
              <a:t>                                         </a:t>
            </a:r>
            <a:r>
              <a:rPr lang="ru-RU" sz="12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rial" charset="0"/>
              </a:rPr>
              <a:t>Российской Федерации» </a:t>
            </a:r>
            <a:r>
              <a:rPr lang="en-US" sz="12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rial" charset="0"/>
              </a:rPr>
              <a:t>                                                                             </a:t>
            </a:r>
            <a:r>
              <a:rPr lang="ru-RU" sz="12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rial" charset="0"/>
              </a:rPr>
              <a:t>Направление: Кадры и образование</a:t>
            </a:r>
          </a:p>
          <a:p>
            <a:endParaRPr lang="ru-RU" sz="1200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86227" y="4796276"/>
            <a:ext cx="867545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kern="0" dirty="0" err="1">
                <a:solidFill>
                  <a:srgbClr val="7575FF"/>
                </a:solidFill>
                <a:latin typeface="Qanelas Light" panose="00000400000000000000" pitchFamily="50" charset="-52"/>
                <a:cs typeface="Arial"/>
              </a:rPr>
              <a:t>edunavi.online</a:t>
            </a:r>
            <a:endParaRPr lang="ru-RU" sz="1100" kern="0" dirty="0">
              <a:solidFill>
                <a:srgbClr val="7575FF"/>
              </a:solidFill>
              <a:latin typeface="Qanelas Light" panose="00000400000000000000" pitchFamily="50" charset="-52"/>
              <a:cs typeface="Arial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177162" y="-1148611"/>
            <a:ext cx="2354323" cy="24246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482" y="1819498"/>
            <a:ext cx="3295669" cy="2700000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AC129DF-90C6-4ABC-A7D7-BE0B92EE2F05}"/>
              </a:ext>
            </a:extLst>
          </p:cNvPr>
          <p:cNvSpPr txBox="1">
            <a:spLocks/>
          </p:cNvSpPr>
          <p:nvPr/>
        </p:nvSpPr>
        <p:spPr>
          <a:xfrm>
            <a:off x="1367644" y="195486"/>
            <a:ext cx="7164796" cy="529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783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rial" charset="0"/>
              </a:rPr>
              <a:t>«Образовательный навигатор школьника»</a:t>
            </a:r>
            <a:r>
              <a:rPr lang="en-US" sz="2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rial" charset="0"/>
              </a:rPr>
              <a:t> </a:t>
            </a:r>
            <a:r>
              <a:rPr lang="ru-RU" sz="2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rial" charset="0"/>
              </a:rPr>
              <a:t/>
            </a:r>
            <a:br>
              <a:rPr lang="ru-RU" sz="2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rial" charset="0"/>
              </a:rPr>
            </a:br>
            <a:r>
              <a:rPr lang="ru-RU" sz="2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rial" charset="0"/>
              </a:rPr>
              <a:t>ориентиры:</a:t>
            </a:r>
            <a:endParaRPr lang="ru-RU" sz="2000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A87E1AE-1694-4DBA-897D-25965AC35932}"/>
              </a:ext>
            </a:extLst>
          </p:cNvPr>
          <p:cNvCxnSpPr>
            <a:cxnSpLocks/>
          </p:cNvCxnSpPr>
          <p:nvPr/>
        </p:nvCxnSpPr>
        <p:spPr>
          <a:xfrm>
            <a:off x="4064474" y="1819498"/>
            <a:ext cx="0" cy="2768476"/>
          </a:xfrm>
          <a:prstGeom prst="line">
            <a:avLst/>
          </a:prstGeom>
          <a:ln w="38100">
            <a:solidFill>
              <a:srgbClr val="B0B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836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971F07F-3EC2-446A-AAC8-628D831F4E22}"/>
              </a:ext>
            </a:extLst>
          </p:cNvPr>
          <p:cNvSpPr/>
          <p:nvPr/>
        </p:nvSpPr>
        <p:spPr>
          <a:xfrm>
            <a:off x="1367644" y="860963"/>
            <a:ext cx="4718241" cy="815198"/>
          </a:xfrm>
          <a:prstGeom prst="rect">
            <a:avLst/>
          </a:prstGeom>
          <a:solidFill>
            <a:srgbClr val="CD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901670" y="2121771"/>
            <a:ext cx="488618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…</a:t>
            </a:r>
            <a:r>
              <a:rPr lang="ru-RU" sz="12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создан механизм накопления и анализа данных о достижениях участников </a:t>
            </a:r>
            <a:r>
              <a:rPr lang="ru-RU" sz="12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"</a:t>
            </a:r>
            <a:r>
              <a:rPr lang="ru-RU" sz="12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кружкового движения", появились цифровые сервисы, позволяющие ….осуществлять навигацию среди площадок и мероприятий "кружкового движения" и составлять собственную траекторию… 	</a:t>
            </a:r>
          </a:p>
          <a:p>
            <a:endParaRPr lang="ru-RU" sz="1200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r>
              <a:rPr lang="ru-RU" sz="12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…цифровая платформа по управлению талантами становится ключевым инструментом системы общего и дополнительного образования…	</a:t>
            </a:r>
          </a:p>
          <a:p>
            <a:r>
              <a:rPr lang="ru-RU" sz="12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	</a:t>
            </a:r>
          </a:p>
          <a:p>
            <a:r>
              <a:rPr lang="ru-RU" sz="12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…создание цифровых инструментов </a:t>
            </a:r>
            <a:br>
              <a:rPr lang="ru-RU" sz="12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</a:br>
            <a:r>
              <a:rPr lang="ru-RU" sz="12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для работы с талантами… 	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348520" y="1182372"/>
            <a:ext cx="4353979" cy="36004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2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rial" charset="0"/>
              </a:rPr>
              <a:t>«Кружковое движение» </a:t>
            </a:r>
          </a:p>
          <a:p>
            <a:pPr algn="l"/>
            <a:endParaRPr lang="ru-RU" sz="1200" b="1" dirty="0">
              <a:latin typeface="Microsoft JhengHei Light" panose="020B0304030504040204" pitchFamily="34" charset="-120"/>
              <a:ea typeface="Microsoft JhengHei Light" panose="020B0304030504040204" pitchFamily="34" charset="-120"/>
              <a:cs typeface="Arial" charset="0"/>
            </a:endParaRPr>
          </a:p>
          <a:p>
            <a:pPr algn="l"/>
            <a:r>
              <a:rPr lang="ru-RU" sz="12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rial" charset="0"/>
              </a:rPr>
              <a:t>Национальной технологической инициативы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4796464"/>
            <a:ext cx="867545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kern="0" dirty="0" err="1">
                <a:solidFill>
                  <a:srgbClr val="7575FF"/>
                </a:solidFill>
                <a:latin typeface="Qanelas Light" panose="00000400000000000000" pitchFamily="50" charset="-52"/>
                <a:cs typeface="Arial"/>
              </a:rPr>
              <a:t>edunavi.online</a:t>
            </a:r>
            <a:endParaRPr lang="ru-RU" sz="1100" kern="0" dirty="0">
              <a:solidFill>
                <a:srgbClr val="7575FF"/>
              </a:solidFill>
              <a:latin typeface="Qanelas Light" panose="00000400000000000000" pitchFamily="50" charset="-52"/>
              <a:cs typeface="Arial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77162" y="-1148611"/>
            <a:ext cx="2354323" cy="24246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8742" y="1635646"/>
            <a:ext cx="3264153" cy="309600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646A72C-5075-49C2-B348-7FB86A3A8EA7}"/>
              </a:ext>
            </a:extLst>
          </p:cNvPr>
          <p:cNvSpPr txBox="1">
            <a:spLocks/>
          </p:cNvSpPr>
          <p:nvPr/>
        </p:nvSpPr>
        <p:spPr>
          <a:xfrm>
            <a:off x="1367644" y="195486"/>
            <a:ext cx="7164796" cy="529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783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rial" charset="0"/>
              </a:rPr>
              <a:t>«Образовательный навигатор школьника»</a:t>
            </a:r>
            <a:r>
              <a:rPr lang="en-US" sz="2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rial" charset="0"/>
              </a:rPr>
              <a:t> </a:t>
            </a:r>
            <a:r>
              <a:rPr lang="ru-RU" sz="2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rial" charset="0"/>
              </a:rPr>
              <a:t/>
            </a:r>
            <a:br>
              <a:rPr lang="ru-RU" sz="2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rial" charset="0"/>
              </a:rPr>
            </a:br>
            <a:r>
              <a:rPr lang="ru-RU" sz="2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rial" charset="0"/>
              </a:rPr>
              <a:t>ориентиры:</a:t>
            </a:r>
            <a:endParaRPr lang="ru-RU" sz="2000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6D84513-5802-41A6-A227-F32684769D53}"/>
              </a:ext>
            </a:extLst>
          </p:cNvPr>
          <p:cNvCxnSpPr>
            <a:cxnSpLocks/>
          </p:cNvCxnSpPr>
          <p:nvPr/>
        </p:nvCxnSpPr>
        <p:spPr>
          <a:xfrm flipH="1">
            <a:off x="901670" y="1995686"/>
            <a:ext cx="1" cy="2771578"/>
          </a:xfrm>
          <a:prstGeom prst="line">
            <a:avLst/>
          </a:prstGeom>
          <a:ln w="38100">
            <a:solidFill>
              <a:srgbClr val="B0B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697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6514" y="152704"/>
            <a:ext cx="6172200" cy="52956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1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" panose="020B0502040204020203" pitchFamily="34" charset="0"/>
              </a:rPr>
              <a:t>«Образовательный навигатор школьника»</a:t>
            </a:r>
          </a:p>
        </p:txBody>
      </p:sp>
      <p:sp>
        <p:nvSpPr>
          <p:cNvPr id="5" name="Прямоугольник 16"/>
          <p:cNvSpPr>
            <a:spLocks noGrp="1" noChangeArrowheads="1"/>
          </p:cNvSpPr>
          <p:nvPr>
            <p:ph idx="1"/>
          </p:nvPr>
        </p:nvSpPr>
        <p:spPr bwMode="auto">
          <a:xfrm>
            <a:off x="5148064" y="1103656"/>
            <a:ext cx="3168352" cy="293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lang="ru-RU" altLang="ru-RU" sz="12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" panose="020B0502040204020203" pitchFamily="34" charset="0"/>
              </a:rPr>
              <a:t>Цель проекта – обеспечение  эффективной навигации  </a:t>
            </a:r>
            <a:br>
              <a:rPr lang="ru-RU" altLang="ru-RU" sz="12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" panose="020B0502040204020203" pitchFamily="34" charset="0"/>
              </a:rPr>
            </a:br>
            <a:r>
              <a:rPr lang="ru-RU" altLang="ru-RU" sz="12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" panose="020B0502040204020203" pitchFamily="34" charset="0"/>
              </a:rPr>
              <a:t>по образовательным ресурсам (кружкам, сообществам, олимпиадам, конкурсам, </a:t>
            </a:r>
            <a:br>
              <a:rPr lang="ru-RU" altLang="ru-RU" sz="12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" panose="020B0502040204020203" pitchFamily="34" charset="0"/>
              </a:rPr>
            </a:br>
            <a:r>
              <a:rPr lang="ru-RU" altLang="ru-RU" sz="12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" panose="020B0502040204020203" pitchFamily="34" charset="0"/>
              </a:rPr>
              <a:t>фестивалям и т.п.) разного уровня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ru-RU" altLang="ru-RU" sz="12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" panose="020B0502040204020203" pitchFamily="34" charset="0"/>
              </a:rPr>
              <a:t>для обучающихся с целью формирования электронного портфолио их достижений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ru-RU" altLang="ru-RU" sz="12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" panose="020B0502040204020203" pitchFamily="34" charset="0"/>
              </a:rPr>
              <a:t>и проведения мониторинга ежегодного прогресса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15566"/>
            <a:ext cx="4208261" cy="36184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020272" y="4796464"/>
            <a:ext cx="867545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kern="0" dirty="0" err="1">
                <a:solidFill>
                  <a:srgbClr val="7575FF"/>
                </a:solidFill>
                <a:latin typeface="Qanelas Light" panose="00000400000000000000" pitchFamily="50" charset="-52"/>
                <a:cs typeface="Arial"/>
              </a:rPr>
              <a:t>edunavi.online</a:t>
            </a:r>
            <a:endParaRPr lang="ru-RU" sz="1100" kern="0" dirty="0">
              <a:solidFill>
                <a:srgbClr val="7575FF"/>
              </a:solidFill>
              <a:latin typeface="Qanelas Light" panose="00000400000000000000" pitchFamily="50" charset="-52"/>
              <a:cs typeface="Arial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77162" y="-1148611"/>
            <a:ext cx="2354323" cy="242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42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D7DD029-E6B2-4F1F-B3A5-863B2E6A1CD7}"/>
              </a:ext>
            </a:extLst>
          </p:cNvPr>
          <p:cNvSpPr/>
          <p:nvPr/>
        </p:nvSpPr>
        <p:spPr>
          <a:xfrm>
            <a:off x="3427884" y="3772776"/>
            <a:ext cx="4718241" cy="815198"/>
          </a:xfrm>
          <a:prstGeom prst="rect">
            <a:avLst/>
          </a:prstGeom>
          <a:solidFill>
            <a:srgbClr val="CD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77162" y="-1148611"/>
            <a:ext cx="2354323" cy="24246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3" t="4010" r="16725" b="6430"/>
          <a:stretch/>
        </p:blipFill>
        <p:spPr>
          <a:xfrm>
            <a:off x="539552" y="1131590"/>
            <a:ext cx="2537560" cy="34438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-28692"/>
            <a:ext cx="6964885" cy="857250"/>
          </a:xfrm>
        </p:spPr>
        <p:txBody>
          <a:bodyPr>
            <a:noAutofit/>
          </a:bodyPr>
          <a:lstStyle/>
          <a:p>
            <a:pPr algn="l"/>
            <a:r>
              <a:rPr lang="ru-RU" sz="21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" panose="020B0502040204020203" pitchFamily="34" charset="0"/>
              </a:rPr>
              <a:t>«Образовательный навигатор школьника» это: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478070" y="771550"/>
            <a:ext cx="4754417" cy="2240990"/>
          </a:xfrm>
        </p:spPr>
        <p:txBody>
          <a:bodyPr>
            <a:noAutofit/>
          </a:bodyPr>
          <a:lstStyle/>
          <a:p>
            <a:pPr marL="64292" indent="0">
              <a:lnSpc>
                <a:spcPct val="14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ru-RU" altLang="ru-RU" sz="11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" panose="020B0502040204020203" pitchFamily="34" charset="0"/>
              </a:rPr>
              <a:t>Облачный сервис </a:t>
            </a:r>
          </a:p>
          <a:p>
            <a:pPr marL="64292" indent="0">
              <a:lnSpc>
                <a:spcPct val="14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ru-RU" altLang="ru-RU" sz="11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" panose="020B0502040204020203" pitchFamily="34" charset="0"/>
              </a:rPr>
              <a:t>Единая точка доступа к образовательным ресурсам разного уровня</a:t>
            </a:r>
          </a:p>
          <a:p>
            <a:pPr marL="64292" indent="0">
              <a:lnSpc>
                <a:spcPct val="14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ru-RU" sz="11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" panose="020B0502040204020203" pitchFamily="34" charset="0"/>
              </a:rPr>
              <a:t>Выстраивание индивидуальных образовательных маршрутов</a:t>
            </a:r>
            <a:endParaRPr lang="ru-RU" altLang="ru-RU" sz="1100" b="1" dirty="0">
              <a:latin typeface="Microsoft JhengHei Light" panose="020B0304030504040204" pitchFamily="34" charset="-120"/>
              <a:ea typeface="Microsoft JhengHei Light" panose="020B0304030504040204" pitchFamily="34" charset="-120"/>
              <a:cs typeface="Segoe UI" panose="020B0502040204020203" pitchFamily="34" charset="0"/>
            </a:endParaRPr>
          </a:p>
          <a:p>
            <a:pPr marL="64292" indent="0">
              <a:lnSpc>
                <a:spcPct val="14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ru-RU" sz="11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" panose="020B0502040204020203" pitchFamily="34" charset="0"/>
              </a:rPr>
              <a:t>Учет индивидуального развития обучающегося, фиксация образовательного результата</a:t>
            </a:r>
          </a:p>
          <a:p>
            <a:pPr marL="64292" indent="0">
              <a:lnSpc>
                <a:spcPct val="14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ru-RU" altLang="ru-RU" sz="11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" panose="020B0502040204020203" pitchFamily="34" charset="0"/>
              </a:rPr>
              <a:t>Формирование электронного портфолио индивидуальных достижений</a:t>
            </a:r>
          </a:p>
          <a:p>
            <a:pPr marL="64292" indent="0">
              <a:lnSpc>
                <a:spcPct val="14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ru-RU" altLang="ru-RU" sz="11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" panose="020B0502040204020203" pitchFamily="34" charset="0"/>
              </a:rPr>
              <a:t>Бесплатный сервис для школ и учащихся.</a:t>
            </a:r>
          </a:p>
          <a:p>
            <a:pPr indent="-192876">
              <a:lnSpc>
                <a:spcPct val="140000"/>
              </a:lnSpc>
              <a:buFont typeface="Wingdings" panose="05000000000000000000" pitchFamily="2" charset="2"/>
              <a:buChar char="§"/>
            </a:pPr>
            <a:endParaRPr lang="ru-RU" altLang="ru-RU" sz="1100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64292" indent="0">
              <a:lnSpc>
                <a:spcPct val="140000"/>
              </a:lnSpc>
              <a:buNone/>
            </a:pPr>
            <a:r>
              <a:rPr lang="ru-RU" altLang="ru-RU" sz="11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</a:t>
            </a:r>
          </a:p>
        </p:txBody>
      </p:sp>
      <p:pic>
        <p:nvPicPr>
          <p:cNvPr id="1026" name="Picture 2" descr="\\10.100.2.25\zabel$\Забалканцева Елена\МЕРОПРИЯТИЯ\1С\Школьный навигатор\index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89"/>
          <a:stretch/>
        </p:blipFill>
        <p:spPr bwMode="auto">
          <a:xfrm>
            <a:off x="823034" y="1515910"/>
            <a:ext cx="1970596" cy="265905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142837" y="4796464"/>
            <a:ext cx="867545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kern="0" dirty="0" err="1">
                <a:solidFill>
                  <a:srgbClr val="7575FF"/>
                </a:solidFill>
                <a:latin typeface="Qanelas Light" panose="00000400000000000000" pitchFamily="50" charset="-52"/>
                <a:cs typeface="Arial"/>
              </a:rPr>
              <a:t>edunavi.online</a:t>
            </a:r>
            <a:endParaRPr lang="ru-RU" sz="1100" kern="0" dirty="0">
              <a:solidFill>
                <a:srgbClr val="7575FF"/>
              </a:solidFill>
              <a:latin typeface="Qanelas Light" panose="00000400000000000000" pitchFamily="50" charset="-52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3811026"/>
            <a:ext cx="509405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3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«Образовательный навигатор школьника – эффективный помощник ребенка в многообразии возможностей и определении индивидуальной стратегии развития.</a:t>
            </a:r>
            <a:endParaRPr lang="ru-RU" sz="1300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1AD848A-5690-427A-819B-9912BBCDDD55}"/>
              </a:ext>
            </a:extLst>
          </p:cNvPr>
          <p:cNvCxnSpPr>
            <a:cxnSpLocks/>
          </p:cNvCxnSpPr>
          <p:nvPr/>
        </p:nvCxnSpPr>
        <p:spPr>
          <a:xfrm flipH="1">
            <a:off x="3463917" y="838256"/>
            <a:ext cx="1" cy="2480706"/>
          </a:xfrm>
          <a:prstGeom prst="line">
            <a:avLst/>
          </a:prstGeom>
          <a:ln w="38100">
            <a:solidFill>
              <a:srgbClr val="B0B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686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78622"/>
            <a:ext cx="6742602" cy="529568"/>
          </a:xfrm>
        </p:spPr>
        <p:txBody>
          <a:bodyPr>
            <a:noAutofit/>
          </a:bodyPr>
          <a:lstStyle/>
          <a:p>
            <a:pPr algn="l"/>
            <a:r>
              <a:rPr lang="ru-RU" sz="21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rial" charset="0"/>
              </a:rPr>
              <a:t>«Образовательный навигатор школьника»:</a:t>
            </a:r>
            <a:r>
              <a:rPr lang="ru-RU" sz="2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rial" charset="0"/>
              </a:rPr>
              <a:t/>
            </a:r>
            <a:br>
              <a:rPr lang="ru-RU" sz="2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rial" charset="0"/>
              </a:rPr>
            </a:br>
            <a:r>
              <a:rPr lang="ru-RU" sz="2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rial" charset="0"/>
              </a:rPr>
              <a:t>мероприятия / занятия / сообщества</a:t>
            </a:r>
            <a:endParaRPr lang="ru-RU" sz="2000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65750" y="4703268"/>
            <a:ext cx="1072730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kern="0" dirty="0" err="1">
                <a:solidFill>
                  <a:srgbClr val="7575FF"/>
                </a:solidFill>
                <a:latin typeface="Qanelas Light" panose="00000400000000000000" pitchFamily="50" charset="-52"/>
                <a:cs typeface="Arial"/>
              </a:rPr>
              <a:t>edunavi.online</a:t>
            </a:r>
            <a:endParaRPr lang="ru-RU" sz="1100" kern="0" dirty="0">
              <a:solidFill>
                <a:srgbClr val="7575FF"/>
              </a:solidFill>
              <a:latin typeface="Qanelas Light" panose="00000400000000000000" pitchFamily="50" charset="-52"/>
              <a:cs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77162" y="-1148611"/>
            <a:ext cx="2354323" cy="24246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3" t="15315" r="11998"/>
          <a:stretch/>
        </p:blipFill>
        <p:spPr>
          <a:xfrm>
            <a:off x="1219007" y="987574"/>
            <a:ext cx="6283108" cy="506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40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156" y="339502"/>
            <a:ext cx="7267307" cy="529568"/>
          </a:xfrm>
        </p:spPr>
        <p:txBody>
          <a:bodyPr>
            <a:noAutofit/>
          </a:bodyPr>
          <a:lstStyle/>
          <a:p>
            <a:pPr algn="l"/>
            <a:r>
              <a:rPr lang="ru-RU" sz="21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rial" charset="0"/>
              </a:rPr>
              <a:t>«Образовательный навигатор школьника»: возможности</a:t>
            </a:r>
            <a:endParaRPr lang="ru-RU" sz="2000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77162" y="-1148611"/>
            <a:ext cx="2354323" cy="2424601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71600" y="922238"/>
            <a:ext cx="7267307" cy="529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783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rial" charset="0"/>
              </a:rPr>
              <a:t>Организации                   Учителя                     Школьники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832849" y="1372746"/>
            <a:ext cx="2183316" cy="3517361"/>
            <a:chOff x="-509" y="1484783"/>
            <a:chExt cx="2844827" cy="45793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08" t="48557" r="50719" b="7397"/>
            <a:stretch/>
          </p:blipFill>
          <p:spPr bwMode="auto">
            <a:xfrm>
              <a:off x="3" y="1484783"/>
              <a:ext cx="2843805" cy="228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64" t="48557" r="19552" b="7397"/>
            <a:stretch/>
          </p:blipFill>
          <p:spPr bwMode="auto">
            <a:xfrm>
              <a:off x="-509" y="3774433"/>
              <a:ext cx="2844827" cy="228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861375" y="1374455"/>
            <a:ext cx="1355031" cy="3525608"/>
            <a:chOff x="3329862" y="1634604"/>
            <a:chExt cx="1440160" cy="4564201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87" t="48557" r="50719" b="7397"/>
            <a:stretch/>
          </p:blipFill>
          <p:spPr bwMode="auto">
            <a:xfrm>
              <a:off x="3329862" y="3909155"/>
              <a:ext cx="1440160" cy="228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64" t="48557" r="34752" b="7397"/>
            <a:stretch/>
          </p:blipFill>
          <p:spPr bwMode="auto">
            <a:xfrm>
              <a:off x="3329862" y="1634604"/>
              <a:ext cx="1440160" cy="228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Группа 15"/>
          <p:cNvGrpSpPr/>
          <p:nvPr/>
        </p:nvGrpSpPr>
        <p:grpSpPr>
          <a:xfrm>
            <a:off x="6017251" y="1344754"/>
            <a:ext cx="2340453" cy="3525608"/>
            <a:chOff x="5004048" y="1625875"/>
            <a:chExt cx="2809093" cy="4572068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58" t="47495" r="50247" b="6999"/>
            <a:stretch/>
          </p:blipFill>
          <p:spPr bwMode="auto">
            <a:xfrm>
              <a:off x="5004048" y="1625875"/>
              <a:ext cx="2808312" cy="228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60" t="47495" r="18673" b="6999"/>
            <a:stretch/>
          </p:blipFill>
          <p:spPr bwMode="auto">
            <a:xfrm>
              <a:off x="5004048" y="3908293"/>
              <a:ext cx="2809093" cy="228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9709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555B3C9-0299-4402-A443-872B351FA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24BBEDD-2570-4C00-BC28-C56FE0326CFB}"/>
              </a:ext>
            </a:extLst>
          </p:cNvPr>
          <p:cNvSpPr/>
          <p:nvPr/>
        </p:nvSpPr>
        <p:spPr>
          <a:xfrm>
            <a:off x="0" y="3075806"/>
            <a:ext cx="9144000" cy="242460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45463B-62B2-42BB-A4D3-A2CAA274234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77162" y="-1148611"/>
            <a:ext cx="2354323" cy="2424601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7D95613-038B-4069-8770-37317D293E24}"/>
              </a:ext>
            </a:extLst>
          </p:cNvPr>
          <p:cNvSpPr txBox="1">
            <a:spLocks/>
          </p:cNvSpPr>
          <p:nvPr/>
        </p:nvSpPr>
        <p:spPr>
          <a:xfrm>
            <a:off x="1047654" y="117526"/>
            <a:ext cx="6460232" cy="5295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85783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100" b="1" dirty="0">
                <a:latin typeface="Qanelas" panose="00000500000000000000" pitchFamily="50" charset="-52"/>
                <a:cs typeface="Segoe UI" panose="020B0502040204020203" pitchFamily="34" charset="0"/>
              </a:rPr>
              <a:t>«Образовательный навигатор школьника»:</a:t>
            </a:r>
            <a:r>
              <a:rPr lang="ru-RU" sz="2000" b="1" dirty="0">
                <a:latin typeface="Qanelas" panose="00000500000000000000" pitchFamily="50" charset="-52"/>
                <a:cs typeface="Segoe UI" panose="020B0502040204020203" pitchFamily="34" charset="0"/>
              </a:rPr>
              <a:t/>
            </a:r>
            <a:br>
              <a:rPr lang="ru-RU" sz="2000" b="1" dirty="0">
                <a:latin typeface="Qanelas" panose="00000500000000000000" pitchFamily="50" charset="-52"/>
                <a:cs typeface="Segoe UI" panose="020B0502040204020203" pitchFamily="34" charset="0"/>
              </a:rPr>
            </a:br>
            <a:r>
              <a:rPr lang="ru-RU" sz="2000" b="1" dirty="0">
                <a:latin typeface="Qanelas" panose="00000500000000000000" pitchFamily="50" charset="-52"/>
                <a:cs typeface="Segoe UI" panose="020B0502040204020203" pitchFamily="34" charset="0"/>
              </a:rPr>
              <a:t>профиль ученика</a:t>
            </a:r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519B51E7-45C6-4BE7-AE4B-7882DB99F107}"/>
              </a:ext>
            </a:extLst>
          </p:cNvPr>
          <p:cNvSpPr/>
          <p:nvPr/>
        </p:nvSpPr>
        <p:spPr>
          <a:xfrm>
            <a:off x="4548031" y="1351893"/>
            <a:ext cx="4068322" cy="2727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7" name="Google Shape;488;p38">
            <a:extLst>
              <a:ext uri="{FF2B5EF4-FFF2-40B4-BE49-F238E27FC236}">
                <a16:creationId xmlns:a16="http://schemas.microsoft.com/office/drawing/2014/main" id="{E2B1AF86-C9F8-483C-B050-1104EDE01781}"/>
              </a:ext>
            </a:extLst>
          </p:cNvPr>
          <p:cNvSpPr/>
          <p:nvPr/>
        </p:nvSpPr>
        <p:spPr>
          <a:xfrm>
            <a:off x="4355976" y="1149927"/>
            <a:ext cx="4445595" cy="3614600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CEDBE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6053E5A2-430F-4BC4-9034-666E75D1D6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3" t="16666" r="31791" b="14610"/>
          <a:stretch/>
        </p:blipFill>
        <p:spPr bwMode="auto">
          <a:xfrm>
            <a:off x="999597" y="1484041"/>
            <a:ext cx="2423127" cy="304655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Google Shape;480;p37">
            <a:extLst>
              <a:ext uri="{FF2B5EF4-FFF2-40B4-BE49-F238E27FC236}">
                <a16:creationId xmlns:a16="http://schemas.microsoft.com/office/drawing/2014/main" id="{7A7A74EE-D06B-4B9D-8FD3-11E8EB8581E4}"/>
              </a:ext>
            </a:extLst>
          </p:cNvPr>
          <p:cNvSpPr/>
          <p:nvPr/>
        </p:nvSpPr>
        <p:spPr>
          <a:xfrm>
            <a:off x="827584" y="1059582"/>
            <a:ext cx="2710482" cy="3834761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CEDBE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D1A6D52-CFF9-4C69-87BC-BC54F83EF06A}"/>
              </a:ext>
            </a:extLst>
          </p:cNvPr>
          <p:cNvSpPr/>
          <p:nvPr/>
        </p:nvSpPr>
        <p:spPr>
          <a:xfrm>
            <a:off x="7135091" y="4980605"/>
            <a:ext cx="1072730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kern="0" dirty="0" err="1">
                <a:solidFill>
                  <a:srgbClr val="7575FF"/>
                </a:solidFill>
                <a:latin typeface="Qanelas Light" panose="00000400000000000000" pitchFamily="50" charset="-52"/>
                <a:cs typeface="Arial"/>
              </a:rPr>
              <a:t>edunavi.online</a:t>
            </a:r>
            <a:endParaRPr lang="ru-RU" sz="1100" kern="0" dirty="0">
              <a:solidFill>
                <a:srgbClr val="7575FF"/>
              </a:solidFill>
              <a:latin typeface="Qanelas Light" panose="00000400000000000000" pitchFamily="50" charset="-5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48334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5961</TotalTime>
  <Words>453</Words>
  <Application>Microsoft Office PowerPoint</Application>
  <PresentationFormat>Экран (16:9)</PresentationFormat>
  <Paragraphs>89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Microsoft JhengHei Light</vt:lpstr>
      <vt:lpstr>Arial</vt:lpstr>
      <vt:lpstr>Calibri</vt:lpstr>
      <vt:lpstr>Gotham Pro</vt:lpstr>
      <vt:lpstr>Qanelas</vt:lpstr>
      <vt:lpstr>Qanelas Light</vt:lpstr>
      <vt:lpstr>Qanelas SemiBold</vt:lpstr>
      <vt:lpstr>Segoe UI</vt:lpstr>
      <vt:lpstr>Segoe UI Light</vt:lpstr>
      <vt:lpstr>Times New Roman</vt:lpstr>
      <vt:lpstr>Wingdings</vt:lpstr>
      <vt:lpstr>Тема Office</vt:lpstr>
      <vt:lpstr>эффективная информационная система поддержки построения индивидуальной стратегии развития и формирования персонального профиля компетенций обучающегося</vt:lpstr>
      <vt:lpstr>«Образовательный навигатор школьника»  ориентиры:</vt:lpstr>
      <vt:lpstr>Презентация PowerPoint</vt:lpstr>
      <vt:lpstr>Презентация PowerPoint</vt:lpstr>
      <vt:lpstr>«Образовательный навигатор школьника»</vt:lpstr>
      <vt:lpstr>«Образовательный навигатор школьника» это:</vt:lpstr>
      <vt:lpstr>«Образовательный навигатор школьника»: мероприятия / занятия / сообщества</vt:lpstr>
      <vt:lpstr>«Образовательный навигатор школьника»: возможности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«Образовательный навигатор школьника» эффект </vt:lpstr>
      <vt:lpstr>эффективная информационная система поддержки построения индивидуальной стратегии развития и формирования персонального профиля компетенций обучающегося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«Образовательный навигатор школьника» как эффективная информационная система поддержки индивидуального профиля компетенций обучающегося, созданная  на базе решения 1С</dc:title>
  <dc:creator>Забалканцева Елена</dc:creator>
  <cp:lastModifiedBy>Забалканцева Елена</cp:lastModifiedBy>
  <cp:revision>131</cp:revision>
  <dcterms:created xsi:type="dcterms:W3CDTF">2018-01-19T09:57:00Z</dcterms:created>
  <dcterms:modified xsi:type="dcterms:W3CDTF">2021-02-09T09:22:32Z</dcterms:modified>
</cp:coreProperties>
</file>